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0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4" r:id="rId1"/>
  </p:sldMasterIdLst>
  <p:notesMasterIdLst>
    <p:notesMasterId r:id="rId22"/>
  </p:notesMasterIdLst>
  <p:handoutMasterIdLst>
    <p:handoutMasterId r:id="rId23"/>
  </p:handoutMasterIdLst>
  <p:sldIdLst>
    <p:sldId id="536" r:id="rId2"/>
    <p:sldId id="537" r:id="rId3"/>
    <p:sldId id="538" r:id="rId4"/>
    <p:sldId id="540" r:id="rId5"/>
    <p:sldId id="541" r:id="rId6"/>
    <p:sldId id="542" r:id="rId7"/>
    <p:sldId id="548" r:id="rId8"/>
    <p:sldId id="549" r:id="rId9"/>
    <p:sldId id="550" r:id="rId10"/>
    <p:sldId id="551" r:id="rId11"/>
    <p:sldId id="552" r:id="rId12"/>
    <p:sldId id="553" r:id="rId13"/>
    <p:sldId id="554" r:id="rId14"/>
    <p:sldId id="555" r:id="rId15"/>
    <p:sldId id="543" r:id="rId16"/>
    <p:sldId id="544" r:id="rId17"/>
    <p:sldId id="545" r:id="rId18"/>
    <p:sldId id="546" r:id="rId19"/>
    <p:sldId id="556" r:id="rId20"/>
    <p:sldId id="547" r:id="rId21"/>
  </p:sldIdLst>
  <p:sldSz cx="9144000" cy="6858000" type="overhead"/>
  <p:notesSz cx="6858000" cy="9312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8">
          <p15:clr>
            <a:srgbClr val="A4A3A4"/>
          </p15:clr>
        </p15:guide>
        <p15:guide id="2" pos="658">
          <p15:clr>
            <a:srgbClr val="A4A3A4"/>
          </p15:clr>
        </p15:guide>
        <p15:guide id="3" orient="horz" pos="11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ch, Sarah" initials="KS" lastIdx="8" clrIdx="0">
    <p:extLst>
      <p:ext uri="{19B8F6BF-5375-455C-9EA6-DF929625EA0E}">
        <p15:presenceInfo xmlns:p15="http://schemas.microsoft.com/office/powerpoint/2012/main" userId="S-1-5-21-939888063-1335566771-1862492884-3657" providerId="AD"/>
      </p:ext>
    </p:extLst>
  </p:cmAuthor>
  <p:cmAuthor id="2" name="Gary James" initials="GJ" lastIdx="5" clrIdx="1">
    <p:extLst>
      <p:ext uri="{19B8F6BF-5375-455C-9EA6-DF929625EA0E}">
        <p15:presenceInfo xmlns:p15="http://schemas.microsoft.com/office/powerpoint/2012/main" userId="S-1-12-1-1571769088-1121356644-1370046116-3234467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857A"/>
    <a:srgbClr val="178C7E"/>
    <a:srgbClr val="CC0000"/>
    <a:srgbClr val="FF00FF"/>
    <a:srgbClr val="A50021"/>
    <a:srgbClr val="FFFF00"/>
    <a:srgbClr val="0000FF"/>
    <a:srgbClr val="FF3300"/>
    <a:srgbClr val="EF49D7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50000" autoAdjust="0"/>
  </p:normalViewPr>
  <p:slideViewPr>
    <p:cSldViewPr snapToGrid="0">
      <p:cViewPr>
        <p:scale>
          <a:sx n="130" d="100"/>
          <a:sy n="130" d="100"/>
        </p:scale>
        <p:origin x="432" y="426"/>
      </p:cViewPr>
      <p:guideLst>
        <p:guide orient="horz" pos="1118"/>
        <p:guide pos="658"/>
        <p:guide orient="horz" pos="11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720" y="792"/>
      </p:cViewPr>
      <p:guideLst>
        <p:guide orient="horz" pos="2932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70609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25" tIns="46813" rIns="93625" bIns="46813" numCol="1" anchor="t" anchorCtr="0" compatLnSpc="1">
            <a:prstTxWarp prst="textNoShape">
              <a:avLst/>
            </a:prstTxWarp>
          </a:bodyPr>
          <a:lstStyle>
            <a:lvl1pPr defTabSz="936477" eaLnBrk="0" hangingPunct="0"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391" y="1"/>
            <a:ext cx="2970609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25" tIns="46813" rIns="93625" bIns="46813" numCol="1" anchor="t" anchorCtr="0" compatLnSpc="1">
            <a:prstTxWarp prst="textNoShape">
              <a:avLst/>
            </a:prstTxWarp>
          </a:bodyPr>
          <a:lstStyle>
            <a:lvl1pPr algn="r" defTabSz="936477" eaLnBrk="0" hangingPunct="0"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51898"/>
            <a:ext cx="2970609" cy="460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25" tIns="46813" rIns="93625" bIns="46813" numCol="1" anchor="b" anchorCtr="0" compatLnSpc="1">
            <a:prstTxWarp prst="textNoShape">
              <a:avLst/>
            </a:prstTxWarp>
          </a:bodyPr>
          <a:lstStyle>
            <a:lvl1pPr defTabSz="936477" eaLnBrk="0" hangingPunct="0"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391" y="8851898"/>
            <a:ext cx="2970609" cy="460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25" tIns="46813" rIns="93625" bIns="46813" numCol="1" anchor="b" anchorCtr="0" compatLnSpc="1">
            <a:prstTxWarp prst="textNoShape">
              <a:avLst/>
            </a:prstTxWarp>
          </a:bodyPr>
          <a:lstStyle>
            <a:lvl1pPr algn="r" defTabSz="936477" eaLnBrk="0" hangingPunct="0">
              <a:defRPr sz="1200"/>
            </a:lvl1pPr>
          </a:lstStyle>
          <a:p>
            <a:pPr>
              <a:defRPr/>
            </a:pPr>
            <a:fld id="{D01AF953-7113-476A-916A-45FC639C3E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876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70609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25" tIns="46813" rIns="93625" bIns="46813" numCol="1" anchor="t" anchorCtr="0" compatLnSpc="1">
            <a:prstTxWarp prst="textNoShape">
              <a:avLst/>
            </a:prstTxWarp>
          </a:bodyPr>
          <a:lstStyle>
            <a:lvl1pPr defTabSz="936477" eaLnBrk="0" hangingPunct="0">
              <a:defRPr sz="1200" dirty="0">
                <a:solidFill>
                  <a:schemeClr val="bg1"/>
                </a:solidFill>
                <a:latin typeface="Garamond BookCondensed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391" y="1"/>
            <a:ext cx="2970609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25" tIns="46813" rIns="93625" bIns="46813" numCol="1" anchor="t" anchorCtr="0" compatLnSpc="1">
            <a:prstTxWarp prst="textNoShape">
              <a:avLst/>
            </a:prstTxWarp>
          </a:bodyPr>
          <a:lstStyle>
            <a:lvl1pPr algn="r" defTabSz="936477" eaLnBrk="0" hangingPunct="0">
              <a:defRPr sz="1200" dirty="0">
                <a:solidFill>
                  <a:schemeClr val="bg1"/>
                </a:solidFill>
                <a:latin typeface="Garamond BookCondensed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22363" y="693738"/>
            <a:ext cx="4613275" cy="3460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3805" y="4386686"/>
            <a:ext cx="5030391" cy="423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25" tIns="46813" rIns="93625" bIns="468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51898"/>
            <a:ext cx="2970609" cy="460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25" tIns="46813" rIns="93625" bIns="46813" numCol="1" anchor="b" anchorCtr="0" compatLnSpc="1">
            <a:prstTxWarp prst="textNoShape">
              <a:avLst/>
            </a:prstTxWarp>
          </a:bodyPr>
          <a:lstStyle>
            <a:lvl1pPr defTabSz="936477" eaLnBrk="0" hangingPunct="0">
              <a:defRPr sz="1200" dirty="0">
                <a:solidFill>
                  <a:schemeClr val="bg1"/>
                </a:solidFill>
                <a:latin typeface="Garamond BookCondensed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391" y="8851898"/>
            <a:ext cx="2970609" cy="460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25" tIns="46813" rIns="93625" bIns="46813" numCol="1" anchor="b" anchorCtr="0" compatLnSpc="1">
            <a:prstTxWarp prst="textNoShape">
              <a:avLst/>
            </a:prstTxWarp>
          </a:bodyPr>
          <a:lstStyle>
            <a:lvl1pPr algn="r" defTabSz="936477" eaLnBrk="0" hangingPunct="0">
              <a:defRPr sz="1200">
                <a:solidFill>
                  <a:schemeClr val="bg1"/>
                </a:solidFill>
                <a:latin typeface="Garamond BookCondensed" pitchFamily="18" charset="0"/>
              </a:defRPr>
            </a:lvl1pPr>
          </a:lstStyle>
          <a:p>
            <a:pPr>
              <a:defRPr/>
            </a:pPr>
            <a:fld id="{DD8E2639-7562-411F-B113-BD36EF5708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257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4300" indent="-114300" algn="l" rtl="0" eaLnBrk="0" fontAlgn="base" hangingPunct="0">
      <a:spcBef>
        <a:spcPct val="30000"/>
      </a:spcBef>
      <a:spcAft>
        <a:spcPct val="0"/>
      </a:spcAft>
      <a:buChar char="•"/>
      <a:tabLst>
        <a:tab pos="114300" algn="l"/>
        <a:tab pos="514350" algn="l"/>
        <a:tab pos="914400" algn="l"/>
        <a:tab pos="1371600" algn="l"/>
        <a:tab pos="1828800" algn="l"/>
      </a:tabLs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indent="-114300" algn="l" rtl="0" eaLnBrk="0" fontAlgn="base" hangingPunct="0">
      <a:spcBef>
        <a:spcPct val="30000"/>
      </a:spcBef>
      <a:spcAft>
        <a:spcPct val="0"/>
      </a:spcAft>
      <a:buChar char="•"/>
      <a:tabLst>
        <a:tab pos="114300" algn="l"/>
        <a:tab pos="514350" algn="l"/>
        <a:tab pos="914400" algn="l"/>
        <a:tab pos="1371600" algn="l"/>
        <a:tab pos="1828800" algn="l"/>
      </a:tabLs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indent="-114300" algn="l" rtl="0" eaLnBrk="0" fontAlgn="base" hangingPunct="0">
      <a:spcBef>
        <a:spcPct val="30000"/>
      </a:spcBef>
      <a:spcAft>
        <a:spcPct val="0"/>
      </a:spcAft>
      <a:buChar char="•"/>
      <a:tabLst>
        <a:tab pos="114300" algn="l"/>
        <a:tab pos="514350" algn="l"/>
        <a:tab pos="914400" algn="l"/>
        <a:tab pos="1371600" algn="l"/>
        <a:tab pos="1828800" algn="l"/>
      </a:tabLs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indent="-114300" algn="l" rtl="0" eaLnBrk="0" fontAlgn="base" hangingPunct="0">
      <a:spcBef>
        <a:spcPct val="30000"/>
      </a:spcBef>
      <a:spcAft>
        <a:spcPct val="0"/>
      </a:spcAft>
      <a:buChar char="•"/>
      <a:tabLst>
        <a:tab pos="114300" algn="l"/>
        <a:tab pos="514350" algn="l"/>
        <a:tab pos="914400" algn="l"/>
        <a:tab pos="1371600" algn="l"/>
        <a:tab pos="1828800" algn="l"/>
      </a:tabLs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indent="-114300" algn="l" rtl="0" eaLnBrk="0" fontAlgn="base" hangingPunct="0">
      <a:spcBef>
        <a:spcPct val="30000"/>
      </a:spcBef>
      <a:spcAft>
        <a:spcPct val="0"/>
      </a:spcAft>
      <a:buChar char="•"/>
      <a:tabLst>
        <a:tab pos="114300" algn="l"/>
        <a:tab pos="514350" algn="l"/>
        <a:tab pos="914400" algn="l"/>
        <a:tab pos="1371600" algn="l"/>
        <a:tab pos="1828800" algn="l"/>
      </a:tabLs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15254" y="4343400"/>
            <a:ext cx="7772400" cy="1975104"/>
          </a:xfrm>
        </p:spPr>
        <p:txBody>
          <a:bodyPr/>
          <a:lstStyle>
            <a:lvl1pPr marR="9144" algn="l">
              <a:defRPr sz="4000" b="0" cap="none" spc="0" baseline="0">
                <a:solidFill>
                  <a:srgbClr val="FFFFFF"/>
                </a:solidFill>
                <a:effectLst/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15254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318" y="542920"/>
            <a:ext cx="8240021" cy="75621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0664" indent="-283464">
              <a:defRPr/>
            </a:lvl2pPr>
            <a:lvl3pPr marL="740664" indent="-283464">
              <a:defRPr/>
            </a:lvl3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66420-98FB-426A-9793-AF603E04685A}" type="datetime3">
              <a:rPr lang="en-US"/>
              <a:pPr>
                <a:defRPr/>
              </a:pPr>
              <a:t>12 October 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1000" y="6416675"/>
            <a:ext cx="6096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QualityLogic Confidential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48214-F0B7-4D27-B5C1-84D02873E0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37A843-4A92-4CB2-98E2-D2F8730B87E8}" type="datetime3">
              <a:rPr lang="en-US" smtClean="0"/>
              <a:pPr>
                <a:defRPr/>
              </a:pPr>
              <a:t>12 October 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BC13B8-C418-428C-9875-AA84011E9AC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10288" y="1814230"/>
            <a:ext cx="3554510" cy="4717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931781" y="1814230"/>
            <a:ext cx="3784139" cy="4717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94683" y="1814231"/>
            <a:ext cx="0" cy="4708755"/>
          </a:xfrm>
          <a:prstGeom prst="line">
            <a:avLst/>
          </a:prstGeom>
          <a:ln w="6350" cmpd="sng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793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8E856-BA9D-4CCC-B7CE-AA6FFB4DD799}" type="datetime3">
              <a:rPr lang="en-US"/>
              <a:pPr>
                <a:defRPr/>
              </a:pPr>
              <a:t>12 October 2019</a:t>
            </a:fld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B7CF9-E153-4D33-BF94-44F880CD3A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876AD2-4FB7-4EB5-B07D-761A89F524F8}" type="datetime3">
              <a:rPr lang="en-US"/>
              <a:pPr>
                <a:defRPr/>
              </a:pPr>
              <a:t>12 October 2019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1000" y="6416675"/>
            <a:ext cx="60960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r>
              <a:rPr lang="en-US" dirty="0"/>
              <a:t>QualityLogic Confidential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0155EDB-5E74-4688-878F-57367E0999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4366" y="1781474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47566" y="1781474"/>
            <a:ext cx="5486400" cy="45720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154B5-91BF-4C54-9022-523FE6B94A64}" type="datetime3">
              <a:rPr lang="en-US"/>
              <a:pPr>
                <a:defRPr/>
              </a:pPr>
              <a:t>12 October 2019</a:t>
            </a:fld>
            <a:endParaRPr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3D476-D3C6-4C3A-9AB2-0E21172E41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133908" y="1772998"/>
            <a:ext cx="0" cy="4708755"/>
          </a:xfrm>
          <a:prstGeom prst="line">
            <a:avLst/>
          </a:prstGeom>
          <a:ln w="6350" cmpd="sng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200" y="1752600"/>
            <a:ext cx="3962400" cy="4495800"/>
          </a:xfrm>
        </p:spPr>
        <p:txBody>
          <a:bodyPr>
            <a:normAutofit/>
          </a:bodyPr>
          <a:lstStyle/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648200" y="17526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98C7A-F798-4A7E-8C2F-25ECBE651A96}" type="datetime3">
              <a:rPr lang="en-US"/>
              <a:pPr>
                <a:defRPr/>
              </a:pPr>
              <a:t>12 October 2019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6"/>
          </p:nvPr>
        </p:nvSpPr>
        <p:spPr>
          <a:xfrm>
            <a:off x="381000" y="6416675"/>
            <a:ext cx="6096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QualityLogic Confidential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F2163-3FC5-41FA-960E-ACF95B94AE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200" y="1752600"/>
            <a:ext cx="3962400" cy="4495800"/>
          </a:xfrm>
        </p:spPr>
        <p:txBody>
          <a:bodyPr>
            <a:normAutofit/>
          </a:bodyPr>
          <a:lstStyle/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648200" y="17526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439A4-63BE-4653-BAB6-2B16047BD02E}" type="datetime3">
              <a:rPr lang="en-US"/>
              <a:pPr>
                <a:defRPr/>
              </a:pPr>
              <a:t>12 October 2019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6"/>
          </p:nvPr>
        </p:nvSpPr>
        <p:spPr>
          <a:xfrm>
            <a:off x="381000" y="6416675"/>
            <a:ext cx="6096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QualityLogic Confidential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3C7C1-DD7E-4DB0-BF11-4FD844DA31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65318" y="378104"/>
            <a:ext cx="6941007" cy="92102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86580" y="1641054"/>
            <a:ext cx="8200220" cy="4715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8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337A843-4A92-4CB2-98E2-D2F8730B87E8}" type="datetime3">
              <a:rPr lang="en-US"/>
              <a:pPr>
                <a:defRPr/>
              </a:pPr>
              <a:t>12 October 2019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D7BC13B8-C418-428C-9875-AA84011E9A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 descr="Amgen_graphic_012417.jpg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940"/>
          <a:stretch/>
        </p:blipFill>
        <p:spPr>
          <a:xfrm>
            <a:off x="0" y="0"/>
            <a:ext cx="96941" cy="6858000"/>
          </a:xfrm>
          <a:prstGeom prst="rect">
            <a:avLst/>
          </a:prstGeom>
        </p:spPr>
      </p:pic>
      <p:pic>
        <p:nvPicPr>
          <p:cNvPr id="3" name="Picture 2" descr="QL-CMYK-technology.jp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779" y="597773"/>
            <a:ext cx="1423027" cy="449287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83" r:id="rId1"/>
    <p:sldLayoutId id="2147483777" r:id="rId2"/>
    <p:sldLayoutId id="2147483789" r:id="rId3"/>
    <p:sldLayoutId id="2147483778" r:id="rId4"/>
    <p:sldLayoutId id="2147483785" r:id="rId5"/>
    <p:sldLayoutId id="2147483779" r:id="rId6"/>
    <p:sldLayoutId id="2147483781" r:id="rId7"/>
    <p:sldLayoutId id="2147483782" r:id="rId8"/>
  </p:sldLayoutIdLst>
  <p:hf hdr="0" dt="0"/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400" b="1" i="0" kern="1200" spc="-100">
          <a:solidFill>
            <a:schemeClr val="bg1">
              <a:lumMod val="85000"/>
              <a:lumOff val="15000"/>
            </a:schemeClr>
          </a:solidFill>
          <a:latin typeface="Calibri"/>
          <a:ea typeface="+mj-ea"/>
          <a:cs typeface="Calibri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Lucida Sans Unicode" pitchFamily="34" charset="0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Lucida Sans Unicode" pitchFamily="34" charset="0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Lucida Sans Unicode" pitchFamily="34" charset="0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Lucida Sans Unicode" pitchFamily="34" charset="0"/>
        </a:defRPr>
      </a:lvl5pPr>
      <a:lvl6pPr marL="457200" algn="l" rtl="0" fontAlgn="base">
        <a:lnSpc>
          <a:spcPts val="3600"/>
        </a:lnSpc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Lucida Sans Unicode" pitchFamily="34" charset="0"/>
        </a:defRPr>
      </a:lvl6pPr>
      <a:lvl7pPr marL="914400" algn="l" rtl="0" fontAlgn="base">
        <a:lnSpc>
          <a:spcPts val="3600"/>
        </a:lnSpc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Lucida Sans Unicode" pitchFamily="34" charset="0"/>
        </a:defRPr>
      </a:lvl7pPr>
      <a:lvl8pPr marL="1371600" algn="l" rtl="0" fontAlgn="base">
        <a:lnSpc>
          <a:spcPts val="3600"/>
        </a:lnSpc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Lucida Sans Unicode" pitchFamily="34" charset="0"/>
        </a:defRPr>
      </a:lvl8pPr>
      <a:lvl9pPr marL="1828800" algn="l" rtl="0" fontAlgn="base">
        <a:lnSpc>
          <a:spcPts val="3600"/>
        </a:lnSpc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Lucida Sans Unicode" pitchFamily="34" charset="0"/>
        </a:defRPr>
      </a:lvl9pPr>
      <a:extLst/>
    </p:titleStyle>
    <p:bodyStyle>
      <a:lvl1pPr marL="347472" indent="-347472" algn="l" rtl="0" eaLnBrk="0" fontAlgn="base" hangingPunct="0">
        <a:lnSpc>
          <a:spcPct val="100000"/>
        </a:lnSpc>
        <a:spcBef>
          <a:spcPts val="600"/>
        </a:spcBef>
        <a:spcAft>
          <a:spcPts val="600"/>
        </a:spcAft>
        <a:buClr>
          <a:srgbClr val="006666"/>
        </a:buClr>
        <a:buSzPct val="95000"/>
        <a:buFont typeface="Wingdings 2" pitchFamily="18" charset="2"/>
        <a:buChar char=""/>
        <a:defRPr sz="2000" kern="1200" spc="-40">
          <a:solidFill>
            <a:schemeClr val="bg1"/>
          </a:solidFill>
          <a:latin typeface="Calibri"/>
          <a:ea typeface="+mn-ea"/>
          <a:cs typeface="Calibri"/>
        </a:defRPr>
      </a:lvl1pPr>
      <a:lvl2pPr marL="347472" indent="-347472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rgbClr val="0082A5"/>
        </a:buClr>
        <a:buSzPct val="90000"/>
        <a:buFont typeface="Wingdings 2" pitchFamily="18" charset="2"/>
        <a:buChar char=""/>
        <a:defRPr sz="1800" kern="1200" spc="-40">
          <a:solidFill>
            <a:schemeClr val="bg1"/>
          </a:solidFill>
          <a:latin typeface="Calibri"/>
          <a:ea typeface="+mn-ea"/>
          <a:cs typeface="Calibri"/>
        </a:defRPr>
      </a:lvl2pPr>
      <a:lvl3pPr marL="347472" indent="-347472" algn="l" rtl="0" eaLnBrk="0" fontAlgn="base" hangingPunct="0">
        <a:lnSpc>
          <a:spcPct val="100000"/>
        </a:lnSpc>
        <a:spcBef>
          <a:spcPts val="400"/>
        </a:spcBef>
        <a:spcAft>
          <a:spcPts val="600"/>
        </a:spcAft>
        <a:buClr>
          <a:srgbClr val="5FA326"/>
        </a:buClr>
        <a:buFont typeface="Wingdings 2" pitchFamily="18" charset="2"/>
        <a:buChar char=""/>
        <a:defRPr sz="1600" kern="1200" spc="-40">
          <a:solidFill>
            <a:schemeClr val="bg1"/>
          </a:solidFill>
          <a:latin typeface="Calibri"/>
          <a:ea typeface="+mn-ea"/>
          <a:cs typeface="Calibri"/>
        </a:defRPr>
      </a:lvl3pPr>
      <a:lvl4pPr marL="1260475" indent="0" algn="l" rtl="0" eaLnBrk="0" fontAlgn="base" hangingPunct="0">
        <a:lnSpc>
          <a:spcPct val="100000"/>
        </a:lnSpc>
        <a:spcBef>
          <a:spcPts val="300"/>
        </a:spcBef>
        <a:spcAft>
          <a:spcPts val="600"/>
        </a:spcAft>
        <a:buClr>
          <a:srgbClr val="7030A0"/>
        </a:buClr>
        <a:buFont typeface="Wingdings 2" pitchFamily="18" charset="2"/>
        <a:buChar char=""/>
        <a:defRPr sz="1600" kern="1200" spc="-40">
          <a:solidFill>
            <a:schemeClr val="bg1"/>
          </a:solidFill>
          <a:latin typeface="Calibri"/>
          <a:ea typeface="+mn-ea"/>
          <a:cs typeface="Calibri"/>
        </a:defRPr>
      </a:lvl4pPr>
      <a:lvl5pPr marL="1481138" indent="0" algn="l" rtl="0" eaLnBrk="0" fontAlgn="base" hangingPunct="0">
        <a:lnSpc>
          <a:spcPct val="100000"/>
        </a:lnSpc>
        <a:spcBef>
          <a:spcPts val="300"/>
        </a:spcBef>
        <a:spcAft>
          <a:spcPts val="600"/>
        </a:spcAft>
        <a:buClr>
          <a:srgbClr val="C00000"/>
        </a:buClr>
        <a:buFont typeface="Wingdings 2" pitchFamily="18" charset="2"/>
        <a:buChar char=""/>
        <a:defRPr sz="1400" kern="1200" spc="-40">
          <a:solidFill>
            <a:schemeClr val="bg1"/>
          </a:solidFill>
          <a:latin typeface="Calibri"/>
          <a:ea typeface="+mn-ea"/>
          <a:cs typeface="Calibri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3743" y="3429000"/>
            <a:ext cx="4903133" cy="1275782"/>
          </a:xfrm>
        </p:spPr>
        <p:txBody>
          <a:bodyPr/>
          <a:lstStyle/>
          <a:p>
            <a:r>
              <a:rPr lang="en-US" dirty="0"/>
              <a:t>Why Test Automation Efforts Fail</a:t>
            </a:r>
            <a:br>
              <a:rPr lang="en-US" dirty="0"/>
            </a:br>
            <a:br>
              <a:rPr lang="en-US" sz="2400" b="1" spc="-100" dirty="0">
                <a:solidFill>
                  <a:schemeClr val="tx1"/>
                </a:solidFill>
              </a:rPr>
            </a:br>
            <a:r>
              <a:rPr lang="en-US" sz="2400" b="1" spc="-100" dirty="0">
                <a:solidFill>
                  <a:schemeClr val="tx1"/>
                </a:solidFill>
              </a:rPr>
              <a:t>Jim Zuber, CTO</a:t>
            </a:r>
            <a:br>
              <a:rPr lang="en-US" sz="2400" b="1" spc="-100" dirty="0">
                <a:solidFill>
                  <a:schemeClr val="tx1"/>
                </a:solidFill>
              </a:rPr>
            </a:br>
            <a:r>
              <a:rPr lang="en-US" sz="2400" b="1" spc="-100" dirty="0">
                <a:solidFill>
                  <a:schemeClr val="tx1"/>
                </a:solidFill>
              </a:rPr>
              <a:t>PNSQC – October  15, 2019</a:t>
            </a:r>
            <a:br>
              <a:rPr lang="en-US" sz="2400" b="1" spc="-100" dirty="0">
                <a:solidFill>
                  <a:schemeClr val="tx1"/>
                </a:solidFill>
              </a:rPr>
            </a:br>
            <a:endParaRPr lang="en-US" sz="2400" b="1" spc="-1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135" y="4572001"/>
            <a:ext cx="3935181" cy="1748118"/>
          </a:xfrm>
        </p:spPr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860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FB8C5-0EE0-433F-BD8A-5BB8B9C0D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F4346-EA4C-4EB7-9832-720E75062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Commercial Tools?</a:t>
            </a:r>
          </a:p>
          <a:p>
            <a:pPr lvl="1"/>
            <a:r>
              <a:rPr lang="en-US" dirty="0"/>
              <a:t>Robust, complete solution, easier to use, training and support, less buggy, but expensive</a:t>
            </a:r>
          </a:p>
          <a:p>
            <a:r>
              <a:rPr lang="en-US" dirty="0"/>
              <a:t>Open Source Tools?</a:t>
            </a:r>
          </a:p>
          <a:p>
            <a:pPr lvl="1"/>
            <a:r>
              <a:rPr lang="en-US" dirty="0"/>
              <a:t>Free, user community support, some are surprisingly robust but not all, integration issues if multiple tools are needed, some are de facto standards (i.e. Selenium)</a:t>
            </a:r>
          </a:p>
          <a:p>
            <a:r>
              <a:rPr lang="en-US" dirty="0"/>
              <a:t>Hybrid Solutions</a:t>
            </a:r>
          </a:p>
          <a:p>
            <a:pPr lvl="1"/>
            <a:r>
              <a:rPr lang="en-US" dirty="0"/>
              <a:t>Commercial tool with a lite open source version (i.e. SoapUI)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F102E4-069B-40CA-BE50-E1136E10F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QualityLogic 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907760-1A82-4BF3-8967-CDA593C58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48214-F0B7-4D27-B5C1-84D02873E03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EDD95B-55DB-4DC6-8870-4D6B7BC2F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803461"/>
            <a:ext cx="2105323" cy="167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5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A35ED-20CB-4AB2-882F-4727E62AB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Automation Test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D35CE-B247-43BE-968C-6FB6C2A16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Dumb Record &amp; Playback Test Tools</a:t>
            </a:r>
          </a:p>
          <a:p>
            <a:pPr lvl="1"/>
            <a:r>
              <a:rPr lang="en-US" dirty="0"/>
              <a:t>A brute force recoding of user interactions with the application. Fragile!</a:t>
            </a:r>
          </a:p>
          <a:p>
            <a:r>
              <a:rPr lang="en-US" dirty="0"/>
              <a:t>Smart Record &amp; Playback Test Tools</a:t>
            </a:r>
          </a:p>
          <a:p>
            <a:pPr lvl="1"/>
            <a:r>
              <a:rPr lang="en-US" dirty="0"/>
              <a:t>More adaptive recording of user interactions with the application, storing multiple object identifiers and leveraging machine learning to adapt to GUI changes</a:t>
            </a:r>
          </a:p>
          <a:p>
            <a:r>
              <a:rPr lang="en-US" dirty="0"/>
              <a:t>AI Assisted Auto Discovery &amp; Playback</a:t>
            </a:r>
          </a:p>
          <a:p>
            <a:pPr lvl="1"/>
            <a:r>
              <a:rPr lang="en-US" dirty="0"/>
              <a:t>Self-discovery of paths through the application with the ability to playback discovered paths. Able to adapt to some GUI changes</a:t>
            </a:r>
          </a:p>
          <a:p>
            <a:r>
              <a:rPr lang="en-US" dirty="0"/>
              <a:t>Abstract Syntax Test Tools</a:t>
            </a:r>
          </a:p>
          <a:p>
            <a:pPr lvl="1"/>
            <a:r>
              <a:rPr lang="en-US" dirty="0"/>
              <a:t>Use of natural language, keywords, or procedural text (think Cucumber/Gherkin) to define test cases. Underlying automation code may be auto generated or need to be coded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27B693-28C9-4802-95BB-F32C1257B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QualityLogic 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80F0E-C4E4-428A-9CB9-C56EFC554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48214-F0B7-4D27-B5C1-84D02873E03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09080E-0341-4E89-9296-77C20D8191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958" y="5718006"/>
            <a:ext cx="1634410" cy="98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3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EA559-32D6-42C5-B941-84BEDD8AA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Automation Test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7DEBE-A783-4D07-A563-4605C5A9D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Hand Coded Test Development</a:t>
            </a:r>
          </a:p>
          <a:p>
            <a:pPr lvl="1"/>
            <a:r>
              <a:rPr lang="en-US" dirty="0"/>
              <a:t>Use of common programming languages to define automated test cases using an underlying automation API such as those supported by Selenium, Appium, or mobile device operating systems </a:t>
            </a:r>
          </a:p>
          <a:p>
            <a:r>
              <a:rPr lang="en-US" dirty="0"/>
              <a:t>Best tool depends on…</a:t>
            </a:r>
          </a:p>
          <a:p>
            <a:pPr lvl="1"/>
            <a:r>
              <a:rPr lang="en-US" dirty="0"/>
              <a:t>Complexity of business logic in application</a:t>
            </a:r>
          </a:p>
          <a:p>
            <a:pPr lvl="1"/>
            <a:r>
              <a:rPr lang="en-US" dirty="0"/>
              <a:t>Rate of application change</a:t>
            </a:r>
          </a:p>
          <a:p>
            <a:pPr lvl="1"/>
            <a:r>
              <a:rPr lang="en-US" dirty="0"/>
              <a:t>Skills of QA staff using tool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A8767E-AB86-4900-AFA7-FF60C7590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QualityLogic 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CA3161-EC50-4D10-8A34-22683F4C0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48214-F0B7-4D27-B5C1-84D02873E03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C5942B-C77C-4883-B093-76E45C1BEE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849" y="4563519"/>
            <a:ext cx="3484302" cy="182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61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28A7A-C85F-4A36-B1C0-BC7DE4BA3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Design and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89F6D-3E0F-4127-AC32-5FAC6B09E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Tests should focus on clear and narrow objectives, replicating typical user interaction. Easier to code, debug, and maintain</a:t>
            </a:r>
          </a:p>
          <a:p>
            <a:r>
              <a:rPr lang="en-US" dirty="0"/>
              <a:t>Start with good manual test</a:t>
            </a:r>
          </a:p>
          <a:p>
            <a:r>
              <a:rPr lang="en-US" dirty="0"/>
              <a:t>Clear guidance on test intent, preconditions, user actions, expected results</a:t>
            </a:r>
          </a:p>
          <a:p>
            <a:r>
              <a:rPr lang="en-US" dirty="0"/>
              <a:t>Use of abstract syntax like Gherkin can help clarify intent, but can add coding complexity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F24658-975C-4B47-B455-EE4F52AE0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QualityLogic 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76A1FF-1BFB-46C8-ADFF-3F9D86FEE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48214-F0B7-4D27-B5C1-84D02873E03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48D5B6-F90B-4349-9F6C-408E96FC69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598" y="3998701"/>
            <a:ext cx="3148803" cy="285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17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4F0DD-E5A8-463B-A35A-515F483D5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679" y="609876"/>
            <a:ext cx="8240021" cy="756210"/>
          </a:xfrm>
        </p:spPr>
        <p:txBody>
          <a:bodyPr/>
          <a:lstStyle/>
          <a:p>
            <a:r>
              <a:rPr lang="en-US" dirty="0"/>
              <a:t>Test Case 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5DFE1-424F-4119-8266-6BE99CBB2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Coding Guidelines:</a:t>
            </a:r>
          </a:p>
          <a:p>
            <a:pPr lvl="1"/>
            <a:r>
              <a:rPr lang="en-US" dirty="0"/>
              <a:t>Test case and variable naming conventions</a:t>
            </a:r>
          </a:p>
          <a:p>
            <a:pPr lvl="1"/>
            <a:r>
              <a:rPr lang="en-US" dirty="0"/>
              <a:t>Object location strategies (use more than one)</a:t>
            </a:r>
          </a:p>
          <a:p>
            <a:pPr lvl="1"/>
            <a:r>
              <a:rPr lang="en-US" dirty="0"/>
              <a:t>Hard or soft asserts</a:t>
            </a:r>
          </a:p>
          <a:p>
            <a:pPr lvl="1"/>
            <a:r>
              <a:rPr lang="en-US" dirty="0"/>
              <a:t>Wait handling</a:t>
            </a:r>
          </a:p>
          <a:p>
            <a:pPr lvl="1"/>
            <a:r>
              <a:rPr lang="en-US" dirty="0"/>
              <a:t>Page object pattern usage</a:t>
            </a:r>
          </a:p>
          <a:p>
            <a:pPr lvl="1"/>
            <a:r>
              <a:rPr lang="en-US" dirty="0"/>
              <a:t>Data driven test inputs</a:t>
            </a:r>
          </a:p>
          <a:p>
            <a:pPr lvl="1"/>
            <a:r>
              <a:rPr lang="en-US" dirty="0"/>
              <a:t>Minimal dependencies with other test cases</a:t>
            </a:r>
          </a:p>
          <a:p>
            <a:r>
              <a:rPr lang="en-US" dirty="0"/>
              <a:t>Test automation is software development. Robust source code management is a must using platforms like GitHub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8C49DB-032C-4511-9F64-48CB974C0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QualityLogic 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130735-989E-445A-9738-868950FB9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48214-F0B7-4D27-B5C1-84D02873E03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D3C8BC-4953-4A5B-88CB-89C465039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080" y="2089852"/>
            <a:ext cx="3175547" cy="212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60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1D837-5DF8-489E-BD32-0429F639A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Artificial Intelligence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5EFC7-D36A-49A1-91D4-E4AF6B319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exciting applications emerging that leverage AI…</a:t>
            </a:r>
          </a:p>
          <a:p>
            <a:pPr lvl="1"/>
            <a:r>
              <a:rPr lang="en-US" dirty="0"/>
              <a:t>AI assisted auto path discovery and playback</a:t>
            </a:r>
          </a:p>
          <a:p>
            <a:pPr lvl="1"/>
            <a:r>
              <a:rPr lang="en-US" dirty="0"/>
              <a:t>Self healing automation scripts</a:t>
            </a:r>
          </a:p>
          <a:p>
            <a:pPr lvl="1"/>
            <a:r>
              <a:rPr lang="en-US" dirty="0"/>
              <a:t>AI extracted user paths from log data</a:t>
            </a:r>
          </a:p>
          <a:p>
            <a:pPr lvl="1"/>
            <a:r>
              <a:rPr lang="en-US" dirty="0"/>
              <a:t>Natural language analysis of test requirements and procedures</a:t>
            </a:r>
          </a:p>
          <a:p>
            <a:pPr lvl="1"/>
            <a:r>
              <a:rPr lang="en-US" dirty="0"/>
              <a:t>Image analysis and comparison for acceptance validation</a:t>
            </a:r>
          </a:p>
          <a:p>
            <a:r>
              <a:rPr lang="en-US" dirty="0"/>
              <a:t>Many of these AI applications promise to radically simplify software test automation, but beware of the hype as it is still early days in the AI revolution!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B0EF7-8C70-462D-AFB7-01A1A2A03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QualityLogic 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B81802-A28D-4C6C-891A-703C601AC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48214-F0B7-4D27-B5C1-84D02873E03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E2E5A5-0F1E-40C6-8DBE-7E9C72B6E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292" y="4833643"/>
            <a:ext cx="3783415" cy="176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26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9A55F-FEE6-4490-BA16-A946D66BD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Similarity Analysis – Case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72519-5BA9-4C3E-B626-90D50F9DA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QualityLogic’s</a:t>
            </a:r>
            <a:r>
              <a:rPr lang="en-US" dirty="0"/>
              <a:t> AI efforts have focused on optimizing automation efforts through the analysis of manual test procedures. A case study….</a:t>
            </a:r>
          </a:p>
          <a:p>
            <a:r>
              <a:rPr lang="en-US" b="1" dirty="0"/>
              <a:t>The Client:</a:t>
            </a:r>
          </a:p>
          <a:p>
            <a:pPr lvl="1"/>
            <a:r>
              <a:rPr lang="en-US" dirty="0"/>
              <a:t>Large streaming content provider</a:t>
            </a:r>
          </a:p>
          <a:p>
            <a:pPr lvl="1"/>
            <a:r>
              <a:rPr lang="en-US" dirty="0"/>
              <a:t>Content runs over ten platforms including mobile, web , and OTT</a:t>
            </a:r>
          </a:p>
          <a:p>
            <a:pPr lvl="1"/>
            <a:r>
              <a:rPr lang="en-US" dirty="0"/>
              <a:t>5,000 manual test cases run cumulatively run across all platforms</a:t>
            </a:r>
          </a:p>
          <a:p>
            <a:r>
              <a:rPr lang="en-US" b="1" dirty="0"/>
              <a:t>The Challenge:</a:t>
            </a:r>
          </a:p>
          <a:p>
            <a:pPr lvl="1"/>
            <a:r>
              <a:rPr lang="en-US" dirty="0"/>
              <a:t>Expanding feature sets</a:t>
            </a:r>
          </a:p>
          <a:p>
            <a:pPr lvl="1"/>
            <a:r>
              <a:rPr lang="en-US" dirty="0"/>
              <a:t>Sprint times decreasing</a:t>
            </a:r>
          </a:p>
          <a:p>
            <a:pPr lvl="1"/>
            <a:r>
              <a:rPr lang="en-US" dirty="0"/>
              <a:t>Test budget constrained</a:t>
            </a:r>
          </a:p>
          <a:p>
            <a:pPr lvl="1"/>
            <a:r>
              <a:rPr lang="en-US" dirty="0"/>
              <a:t>Reducing test coverage high risk</a:t>
            </a:r>
          </a:p>
          <a:p>
            <a:pPr lvl="1"/>
            <a:r>
              <a:rPr lang="en-US" dirty="0"/>
              <a:t>Cross platform automation solution in planning stages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3E6AC9-3DE2-4CCC-9579-D7ABBE4C5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QualityLogic 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DAC90B-09E8-48EB-AEC1-EC707C61D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48214-F0B7-4D27-B5C1-84D02873E03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811BEC-913F-493B-80D1-9C24F7843F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208" y="3998701"/>
            <a:ext cx="2880840" cy="162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04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1C058-DD4A-42E2-92BD-7D00EC0E6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Similarity Analysis – Case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023DB-B598-424B-8C45-5C7C21E85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solution:</a:t>
            </a:r>
          </a:p>
          <a:p>
            <a:pPr lvl="1"/>
            <a:r>
              <a:rPr lang="en-US" dirty="0"/>
              <a:t>Use internally developed AI software to identify manual test cases with high degrees of similarity</a:t>
            </a:r>
          </a:p>
          <a:p>
            <a:pPr lvl="1"/>
            <a:r>
              <a:rPr lang="en-US" dirty="0"/>
              <a:t>Methodology used included Jaccard, Cosine, and other text similarity algorithms along with a proprietary genetic clustering algorithm. Focus of analysis included…</a:t>
            </a:r>
          </a:p>
          <a:p>
            <a:pPr lvl="3"/>
            <a:r>
              <a:rPr lang="en-US" dirty="0"/>
              <a:t>Finding duplicate  and very similar test cases on a platform specific basis</a:t>
            </a:r>
          </a:p>
          <a:p>
            <a:pPr lvl="3"/>
            <a:r>
              <a:rPr lang="en-US" dirty="0"/>
              <a:t>Test cases that were similar cross platform</a:t>
            </a:r>
          </a:p>
          <a:p>
            <a:pPr lvl="3"/>
            <a:r>
              <a:rPr lang="en-US" dirty="0"/>
              <a:t>Isolation of common test sequences that could coded in common libraries</a:t>
            </a:r>
          </a:p>
          <a:p>
            <a:pPr lvl="3"/>
            <a:r>
              <a:rPr lang="en-US" dirty="0"/>
              <a:t>Clustering of similar test cases for assignment to the same automation developer</a:t>
            </a:r>
          </a:p>
          <a:p>
            <a:pPr lvl="3"/>
            <a:r>
              <a:rPr lang="en-US" dirty="0"/>
              <a:t>Predictive ordering of test cases to maximize automation code sharing between test cases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DC780E-FB29-49CA-BF2A-AD99522B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QualityLogic 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996391-80DC-4FD2-93CF-772196907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48214-F0B7-4D27-B5C1-84D02873E03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A46CC4-62F8-439B-B7B1-C77182DF09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70" y="5331558"/>
            <a:ext cx="8815316" cy="1366715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53356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3847B-5B5B-4019-9E32-4F2D71F8E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Similarity Analysis – Case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0D72C-15A2-456E-A831-F441CFCB7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Outcome:</a:t>
            </a:r>
          </a:p>
          <a:p>
            <a:pPr lvl="1"/>
            <a:r>
              <a:rPr lang="en-US" dirty="0"/>
              <a:t>4% duplicate platform specific test cases </a:t>
            </a:r>
          </a:p>
          <a:p>
            <a:pPr lvl="1"/>
            <a:r>
              <a:rPr lang="en-US" dirty="0"/>
              <a:t>Average of 46 clusters of almost identical platform specific test cases identified with a potential to reduce automation efforts by 10%</a:t>
            </a:r>
          </a:p>
          <a:p>
            <a:pPr lvl="1"/>
            <a:r>
              <a:rPr lang="en-US" dirty="0"/>
              <a:t>Cross platform, over 1000 clusters of almost identical test cases identified, with the potential for 20% reduction in automation effort, assuming test scripts can be run cross platform</a:t>
            </a:r>
          </a:p>
          <a:p>
            <a:pPr lvl="1"/>
            <a:r>
              <a:rPr lang="en-US" dirty="0"/>
              <a:t>Potential efficiencies from identifying common code sequences for libraries, clustering for assignments, and development order sequencing have not been quantified yet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3CA340-96FB-4424-AE4A-8F7D6F44B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QualityLogic 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28982F-6555-42EB-A31F-2BD37A517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48214-F0B7-4D27-B5C1-84D02873E03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DD4BC9-D876-46CB-8CDA-2C235D1A24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704" y="5000896"/>
            <a:ext cx="2412591" cy="159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66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93D4B-48CA-4AB6-A091-9D4B726E1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Similarity Analysis –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C05D8-5FE4-43F0-BBD9-D0E94E022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890" y="1478822"/>
            <a:ext cx="8200220" cy="4715295"/>
          </a:xfrm>
        </p:spPr>
        <p:txBody>
          <a:bodyPr/>
          <a:lstStyle/>
          <a:p>
            <a:r>
              <a:rPr lang="en-US" dirty="0"/>
              <a:t>Developing the similarity AI analysis was not rocket science, although it required a considerable amount of experimentation to optimize</a:t>
            </a:r>
          </a:p>
          <a:p>
            <a:r>
              <a:rPr lang="en-US" dirty="0"/>
              <a:t>We used an simple application to allow us to play with the  AI processing pipeline variables including….</a:t>
            </a:r>
          </a:p>
          <a:p>
            <a:pPr lvl="1"/>
            <a:r>
              <a:rPr lang="en-US" dirty="0"/>
              <a:t>Normalizing the manual test case representation</a:t>
            </a:r>
          </a:p>
          <a:p>
            <a:pPr lvl="1"/>
            <a:r>
              <a:rPr lang="en-US" dirty="0"/>
              <a:t>Text preprocessing (caps, stems, stop words, etc.)</a:t>
            </a:r>
          </a:p>
          <a:p>
            <a:pPr lvl="1"/>
            <a:r>
              <a:rPr lang="en-US" dirty="0"/>
              <a:t>Selecting different similarity algorithms</a:t>
            </a:r>
          </a:p>
          <a:p>
            <a:pPr lvl="1"/>
            <a:r>
              <a:rPr lang="en-US" dirty="0"/>
              <a:t>Clustering similar test cases</a:t>
            </a:r>
          </a:p>
          <a:p>
            <a:pPr lvl="1"/>
            <a:r>
              <a:rPr lang="en-US" dirty="0"/>
              <a:t>Presenting results for analysis</a:t>
            </a:r>
          </a:p>
          <a:p>
            <a:r>
              <a:rPr lang="en-US" dirty="0"/>
              <a:t>Now part of our service SOP!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E91EE8-176D-4BD1-BBD6-84EDBCFF7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QualityLogic 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D90ED-793A-44D7-8F47-CC43259D4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48214-F0B7-4D27-B5C1-84D02873E03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B3278D-5D1E-4BA8-AFD0-A32C00A6D1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565" y="4070555"/>
            <a:ext cx="5147236" cy="271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22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D52D5-6816-4F51-8D5E-23B2FE89D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Automation  -  The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9A93A-5F61-484E-B7BC-F21E377B4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031" y="1641054"/>
            <a:ext cx="8200220" cy="4715295"/>
          </a:xfrm>
        </p:spPr>
        <p:txBody>
          <a:bodyPr/>
          <a:lstStyle/>
          <a:p>
            <a:r>
              <a:rPr lang="en-US" dirty="0"/>
              <a:t>Test automation efforts start with great enthusiasm</a:t>
            </a:r>
          </a:p>
          <a:p>
            <a:r>
              <a:rPr lang="en-US" dirty="0"/>
              <a:t>In short order all the tests will run automatically at the click of a button!</a:t>
            </a:r>
          </a:p>
          <a:p>
            <a:r>
              <a:rPr lang="en-US" dirty="0"/>
              <a:t>Our release cycles will shorten, we will save money, life will be good</a:t>
            </a:r>
          </a:p>
          <a:p>
            <a:r>
              <a:rPr lang="en-US" dirty="0"/>
              <a:t>It can’t be that hard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A17A1B-7121-4062-8C5D-E5B2D5E68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QualityLogic 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140901-4CD5-4570-831D-74C3832BC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48214-F0B7-4D27-B5C1-84D02873E03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CF9218-6C9F-4ABB-8BF5-FAFC7DAF4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754" y="3814762"/>
            <a:ext cx="5207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A2F0A-8D59-4CF4-80A5-BB08AFD9E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8733" y="2900149"/>
            <a:ext cx="5281684" cy="3196892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/>
              <a:t>Questions?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B3499D-360A-45C0-A156-E1C8610FF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QualityLogic 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6FF824-71A8-4902-B738-C9EF34702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48214-F0B7-4D27-B5C1-84D02873E03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325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4D982-AB1C-4B29-8E09-3C4D0272D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Automation – The Reality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A66D5-4E46-4086-B7E1-2000A774B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tools don’t quite work as advertised</a:t>
            </a:r>
          </a:p>
          <a:p>
            <a:r>
              <a:rPr lang="en-US" dirty="0"/>
              <a:t>The automation is a bit trickier than expected</a:t>
            </a:r>
          </a:p>
          <a:p>
            <a:r>
              <a:rPr lang="en-US" dirty="0"/>
              <a:t>And everything takes longer than estimated</a:t>
            </a:r>
          </a:p>
          <a:p>
            <a:r>
              <a:rPr lang="en-US" dirty="0"/>
              <a:t>Automation is hard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492915-C008-4F34-A1A1-A0B55C888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QualityLogic 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A588C3-D38E-4E65-BB60-FCEBB94E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48214-F0B7-4D27-B5C1-84D02873E03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98F4DB-693F-4ADB-846A-1C9D32E9E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57" y="3786187"/>
            <a:ext cx="520065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97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5FAE9-4862-473C-8185-12E552FCD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Automation Train Wreck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DA192-CCE8-4676-AE8B-D5C7E3A32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580" y="1641055"/>
            <a:ext cx="4917270" cy="4626396"/>
          </a:xfrm>
        </p:spPr>
        <p:txBody>
          <a:bodyPr/>
          <a:lstStyle/>
          <a:p>
            <a:r>
              <a:rPr lang="en-US" dirty="0"/>
              <a:t>As automated test cases get completed they are rolled into the software release process</a:t>
            </a:r>
          </a:p>
          <a:p>
            <a:r>
              <a:rPr lang="en-US" dirty="0"/>
              <a:t>GUI changes trigger false failures, diverting developers to maintenance activities, slowing new automation efforts down</a:t>
            </a:r>
          </a:p>
          <a:p>
            <a:r>
              <a:rPr lang="en-US" dirty="0"/>
              <a:t>A few automation team members quit or get reassigned and maintaining their code is quite difficult</a:t>
            </a:r>
          </a:p>
          <a:p>
            <a:r>
              <a:rPr lang="en-US" dirty="0"/>
              <a:t>Management starts to get disillusioned by the slow progress</a:t>
            </a:r>
          </a:p>
          <a:p>
            <a:r>
              <a:rPr lang="en-US" dirty="0"/>
              <a:t>A budget crunch or management champion departs and the plug gets pulled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94B4F8-9B1C-4190-85DC-A42CC0D3E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QualityLogic 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B654BE-32FA-47FA-8C14-BA31B68EC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48214-F0B7-4D27-B5C1-84D02873E03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9B8116-28E7-4765-A921-914DD7B595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567" y="2194202"/>
            <a:ext cx="3513983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8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0BB1A-C30F-4411-99D6-37C81B580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AFDB7-44AC-4F83-8015-F1289C713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“Train Wreck” doesn’t have to happen to you!</a:t>
            </a:r>
          </a:p>
          <a:p>
            <a:r>
              <a:rPr lang="en-US" dirty="0"/>
              <a:t>QualityLogic has been helping customers automate testing for 30 years and we would like to share some of our best practice insights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A18D2B-0CA7-4AA0-8677-803CBA6D4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QualityLogic 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28C18C-3C8E-4584-A150-CBFAE64B3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48214-F0B7-4D27-B5C1-84D02873E03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A2D303-026B-465F-B0F4-FBFF8F7A1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728" y="3850856"/>
            <a:ext cx="5984543" cy="246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05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151A3-E9DC-46C9-A659-B4209E055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Commitment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2B34A-C3CC-429A-8904-DFE32CDBD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 automation can generate a huge ROI, but it takes time</a:t>
            </a:r>
          </a:p>
          <a:p>
            <a:r>
              <a:rPr lang="en-US" dirty="0"/>
              <a:t>Automation is not a closed ended project, but a fundamental change in how the testing aspect of software development is done!</a:t>
            </a:r>
          </a:p>
          <a:p>
            <a:r>
              <a:rPr lang="en-US" dirty="0"/>
              <a:t>Management must be committed to the effort and </a:t>
            </a:r>
            <a:r>
              <a:rPr lang="en-US" b="1" dirty="0"/>
              <a:t>their expectations must be carefully calibrated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087D9E-56E0-4A79-A5B1-78BB90EBD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QualityLogic 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E2F526-C338-4AAB-AA72-1ACCE57DE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48214-F0B7-4D27-B5C1-84D02873E03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052D01-908B-492C-B91A-B86C11406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755" y="4138307"/>
            <a:ext cx="6753145" cy="221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2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607C0-ACF9-4443-A274-BE029CA86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 Skills and Experience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19104-33BF-4805-8882-74427460D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automation of applications with complex business logic, programming skills are needed</a:t>
            </a:r>
          </a:p>
          <a:p>
            <a:r>
              <a:rPr lang="en-US" dirty="0"/>
              <a:t>Sr. Developers can develop reference test cases, while junior staff can use those for derivative test cases</a:t>
            </a:r>
          </a:p>
          <a:p>
            <a:r>
              <a:rPr lang="en-US" dirty="0"/>
              <a:t>Target a common language so code can be leveraged. We’ve had great success with Python</a:t>
            </a:r>
          </a:p>
          <a:p>
            <a:r>
              <a:rPr lang="en-US" dirty="0"/>
              <a:t>Before hiring have prospects do a coding test in the language of choice</a:t>
            </a:r>
          </a:p>
          <a:p>
            <a:r>
              <a:rPr lang="en-US" dirty="0"/>
              <a:t>Use staff members or outside consultants that have been there, done that from an automation perspective. Don’t reinvent the wheel!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B700A9-2A87-44DC-8989-8A4627B53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QualityLogic 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2ECB51-335C-4BCA-AC9C-58886E8BE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48214-F0B7-4D27-B5C1-84D02873E03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D4FD955-1368-4888-A7A4-9029BEE482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369" y="5216946"/>
            <a:ext cx="2639136" cy="164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9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71C9C-6BE3-461C-BEFE-5B8732D6E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 Knowledge and Team Size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92A25-0EC1-480E-8589-F5C966867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580" y="1641055"/>
            <a:ext cx="6385068" cy="4555030"/>
          </a:xfrm>
        </p:spPr>
        <p:txBody>
          <a:bodyPr/>
          <a:lstStyle/>
          <a:p>
            <a:r>
              <a:rPr lang="en-US" dirty="0"/>
              <a:t>Automation developers should have some knowledge of the product they are automating</a:t>
            </a:r>
          </a:p>
          <a:p>
            <a:r>
              <a:rPr lang="en-US" dirty="0"/>
              <a:t>And an understanding of the domain within which the application is used</a:t>
            </a:r>
          </a:p>
          <a:p>
            <a:r>
              <a:rPr lang="en-US" dirty="0"/>
              <a:t>Without this developers will do what you ask, but perhaps not what you need</a:t>
            </a:r>
          </a:p>
          <a:p>
            <a:r>
              <a:rPr lang="en-US" dirty="0"/>
              <a:t>And developers won’t “see” problems obvious to anyone familiar with the application or domain</a:t>
            </a:r>
          </a:p>
          <a:p>
            <a:r>
              <a:rPr lang="en-US" dirty="0"/>
              <a:t>Adequately staff for both the automation development AND the maintenance once tests go live. You </a:t>
            </a:r>
            <a:r>
              <a:rPr lang="en-US" u="sng" dirty="0"/>
              <a:t>will</a:t>
            </a:r>
            <a:r>
              <a:rPr lang="en-US" dirty="0"/>
              <a:t> need to maintain tests!</a:t>
            </a:r>
          </a:p>
          <a:p>
            <a:r>
              <a:rPr lang="en-US" dirty="0"/>
              <a:t>Have some redundancy in staffing. Will your project fail if a single developer quits?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C3D452-0F4F-4FE8-8101-4E3BB6076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QualityLogic 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E797F3-39B6-46C8-A04B-F636F47F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48214-F0B7-4D27-B5C1-84D02873E03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762E16-41C7-49F2-8316-CC8AC0B25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189" y="2063003"/>
            <a:ext cx="2110150" cy="203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3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0D0CF29-844B-4A69-963D-BCC308871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155" y="4333164"/>
            <a:ext cx="3333845" cy="25248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CB2839-9F41-439A-8F31-60C4D1195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Test Cases to Automate?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9F7E6-04D5-4BC2-8293-E821FF03B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Tests you want to run every build</a:t>
            </a:r>
          </a:p>
          <a:p>
            <a:r>
              <a:rPr lang="en-US" dirty="0"/>
              <a:t>Tests that need to be run across multiple platforms</a:t>
            </a:r>
          </a:p>
          <a:p>
            <a:r>
              <a:rPr lang="en-US" dirty="0"/>
              <a:t>Tests with the most frequently used functionality</a:t>
            </a:r>
          </a:p>
          <a:p>
            <a:r>
              <a:rPr lang="en-US" dirty="0"/>
              <a:t>Tests that are time consuming to manually test</a:t>
            </a:r>
          </a:p>
          <a:p>
            <a:r>
              <a:rPr lang="en-US" dirty="0"/>
              <a:t>Start by automating a smoke test</a:t>
            </a:r>
          </a:p>
          <a:p>
            <a:r>
              <a:rPr lang="en-US" dirty="0"/>
              <a:t>Or get a quick success by automating the low hanging fruit</a:t>
            </a:r>
          </a:p>
          <a:p>
            <a:r>
              <a:rPr lang="en-US" dirty="0"/>
              <a:t>Avoid test cases with unpredictable results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546B97-3527-4DF0-BCF1-595A477CF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48214-F0B7-4D27-B5C1-84D02873E03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34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LTheme1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20339</TotalTime>
  <Words>1338</Words>
  <Application>Microsoft Office PowerPoint</Application>
  <PresentationFormat>Overhead</PresentationFormat>
  <Paragraphs>169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</vt:lpstr>
      <vt:lpstr>Garamond BookCondensed</vt:lpstr>
      <vt:lpstr>Lucida Sans Unicode</vt:lpstr>
      <vt:lpstr>Times New Roman</vt:lpstr>
      <vt:lpstr>Wingdings 2</vt:lpstr>
      <vt:lpstr>QLTheme1</vt:lpstr>
      <vt:lpstr>Why Test Automation Efforts Fail  Jim Zuber, CTO PNSQC – October  15, 2019 </vt:lpstr>
      <vt:lpstr>Test Automation  -  The Plan</vt:lpstr>
      <vt:lpstr>Test Automation – The Reality</vt:lpstr>
      <vt:lpstr>Automation Train Wreck</vt:lpstr>
      <vt:lpstr>Best Practices Recommendations</vt:lpstr>
      <vt:lpstr>Management Commitment</vt:lpstr>
      <vt:lpstr>Staff Skills and Experience </vt:lpstr>
      <vt:lpstr>Domain Knowledge and Team Size </vt:lpstr>
      <vt:lpstr>Which Test Cases to Automate?</vt:lpstr>
      <vt:lpstr>Tool Selection</vt:lpstr>
      <vt:lpstr>Automation Test Tools</vt:lpstr>
      <vt:lpstr>Automation Test Tools</vt:lpstr>
      <vt:lpstr>Test Design and Scope</vt:lpstr>
      <vt:lpstr>Test Case Coding</vt:lpstr>
      <vt:lpstr>Artificial Intelligence</vt:lpstr>
      <vt:lpstr>Similarity Analysis – Case Study</vt:lpstr>
      <vt:lpstr>Similarity Analysis – Case Study</vt:lpstr>
      <vt:lpstr>Similarity Analysis – Case Study</vt:lpstr>
      <vt:lpstr>Similarity Analysis – Methodology</vt:lpstr>
      <vt:lpstr>PowerPoint Presentation</vt:lpstr>
    </vt:vector>
  </TitlesOfParts>
  <Company>QualityLogic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QualityLogic Software Quality Services and Test Tools</dc:title>
  <dc:creator>James, Gary</dc:creator>
  <cp:lastModifiedBy>Zuber, Jim</cp:lastModifiedBy>
  <cp:revision>736</cp:revision>
  <cp:lastPrinted>2019-10-13T02:57:35Z</cp:lastPrinted>
  <dcterms:created xsi:type="dcterms:W3CDTF">1999-10-01T23:10:15Z</dcterms:created>
  <dcterms:modified xsi:type="dcterms:W3CDTF">2019-10-13T14:44:43Z</dcterms:modified>
</cp:coreProperties>
</file>